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59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9" r:id="rId3"/>
    <p:sldId id="265" r:id="rId4"/>
    <p:sldId id="269" r:id="rId5"/>
    <p:sldId id="266" r:id="rId6"/>
    <p:sldId id="267" r:id="rId7"/>
    <p:sldId id="268" r:id="rId8"/>
    <p:sldId id="262" r:id="rId9"/>
    <p:sldId id="264" r:id="rId10"/>
    <p:sldId id="263" r:id="rId11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митрий Костянов" initials="ДК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5" autoAdjust="0"/>
    <p:restoredTop sz="95439" autoAdjust="0"/>
  </p:normalViewPr>
  <p:slideViewPr>
    <p:cSldViewPr>
      <p:cViewPr>
        <p:scale>
          <a:sx n="120" d="100"/>
          <a:sy n="120" d="100"/>
        </p:scale>
        <p:origin x="94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5536E-C811-4328-B29B-9184768B8BC7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E0FAC-1269-423F-A60A-0D1E0CB53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4018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980889-F3B8-4C4B-B1DB-6853FFD119B2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69D3F-6400-4946-BA05-C6A4D21141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8398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69D3F-6400-4946-BA05-C6A4D21141A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497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69D3F-6400-4946-BA05-C6A4D21141A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003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69D3F-6400-4946-BA05-C6A4D21141A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17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69D3F-6400-4946-BA05-C6A4D21141A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815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69D3F-6400-4946-BA05-C6A4D21141A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46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69D3F-6400-4946-BA05-C6A4D21141A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65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69D3F-6400-4946-BA05-C6A4D21141A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588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69D3F-6400-4946-BA05-C6A4D21141A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851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69D3F-6400-4946-BA05-C6A4D21141A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87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581B-CAE9-451D-8C61-1E56F996CF9E}" type="datetime1">
              <a:rPr lang="ru-RU" smtClean="0"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68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58E7-55AD-4303-BAE9-1FCD2DA53A3E}" type="datetime1">
              <a:rPr lang="ru-RU" smtClean="0"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639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AD148-7AEF-46F0-B775-EB239DE71666}" type="datetime1">
              <a:rPr lang="ru-RU" smtClean="0"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591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C6A9-4683-4F54-AFA2-B335E48D3BF8}" type="datetime1">
              <a:rPr lang="ru-RU" smtClean="0"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571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613CA-B57B-4B9B-9FEB-A9620FC6437A}" type="datetime1">
              <a:rPr lang="ru-RU" smtClean="0"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970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2CA3B-79D0-44D8-A13A-FDF1B5A516D8}" type="datetime1">
              <a:rPr lang="ru-RU" smtClean="0"/>
              <a:t>13.04.2023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4313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B8986-1384-44A2-A7DD-59F1371C9912}" type="datetime1">
              <a:rPr lang="ru-RU" smtClean="0"/>
              <a:t>13.04.2023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797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816E-076A-4927-8D6F-6B015C681CAD}" type="datetime1">
              <a:rPr lang="ru-RU" smtClean="0"/>
              <a:t>13.04.2023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553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940B-A2A8-4845-A321-155A9521368C}" type="datetime1">
              <a:rPr lang="ru-RU" smtClean="0"/>
              <a:t>13.04.2023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01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58D130C-84CB-4067-8347-77817DF40D3C}" type="datetime1">
              <a:rPr lang="ru-RU" smtClean="0"/>
              <a:t>13.04.2023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029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2CA3B-79D0-44D8-A13A-FDF1B5A516D8}" type="datetime1">
              <a:rPr lang="ru-RU" smtClean="0"/>
              <a:t>13.04.2023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34044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E52CA3B-79D0-44D8-A13A-FDF1B5A516D8}" type="datetime1">
              <a:rPr lang="ru-RU" smtClean="0"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23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7" y="2173921"/>
            <a:ext cx="6336704" cy="1957681"/>
          </a:xfrm>
        </p:spPr>
        <p:txBody>
          <a:bodyPr>
            <a:noAutofit/>
          </a:bodyPr>
          <a:lstStyle/>
          <a:p>
            <a:pPr algn="ctr"/>
            <a:r>
              <a:rPr lang="ru-RU" sz="45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Энергетическая модульная система типа</a:t>
            </a:r>
            <a:br>
              <a:rPr lang="ru-RU" sz="45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45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«ЭМС-А»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3686151-7945-47C2-941C-526A32073DA5}"/>
              </a:ext>
            </a:extLst>
          </p:cNvPr>
          <p:cNvSpPr txBox="1">
            <a:spLocks/>
          </p:cNvSpPr>
          <p:nvPr/>
        </p:nvSpPr>
        <p:spPr>
          <a:xfrm>
            <a:off x="1403648" y="840724"/>
            <a:ext cx="6048672" cy="11521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Общество с ограниченной ответственностью</a:t>
            </a:r>
          </a:p>
          <a:p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«Энергомонтажсервис-2» </a:t>
            </a:r>
          </a:p>
          <a:p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(ООО «ЭМС-2»)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609201F-CA9E-93C7-B55E-0FD63F59AF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48" y="4509120"/>
            <a:ext cx="1705871" cy="1656184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BDA5DBF-21C5-ED98-B4EB-34AA23A45700}"/>
              </a:ext>
            </a:extLst>
          </p:cNvPr>
          <p:cNvSpPr txBox="1">
            <a:spLocks/>
          </p:cNvSpPr>
          <p:nvPr/>
        </p:nvSpPr>
        <p:spPr>
          <a:xfrm>
            <a:off x="6804248" y="6535375"/>
            <a:ext cx="2511896" cy="2606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ЭМС-А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28B97C-795A-B1C1-4BA2-C06A46C642A0}"/>
              </a:ext>
            </a:extLst>
          </p:cNvPr>
          <p:cNvSpPr txBox="1"/>
          <p:nvPr/>
        </p:nvSpPr>
        <p:spPr>
          <a:xfrm>
            <a:off x="406696" y="6444058"/>
            <a:ext cx="20050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+7 (495) 318-87-77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699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6504DC1-2E3B-169D-59F7-BE3593F1DC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53" y="1412776"/>
            <a:ext cx="8027694" cy="4853503"/>
          </a:xfrm>
          <a:prstGeom prst="rect">
            <a:avLst/>
          </a:prstGeom>
        </p:spPr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3C43610B-49C3-4F43-8201-A895FF45DA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5556" y="1484784"/>
            <a:ext cx="7992888" cy="2434337"/>
          </a:xfrm>
        </p:spPr>
        <p:txBody>
          <a:bodyPr anchor="ctr">
            <a:noAutofit/>
          </a:bodyPr>
          <a:lstStyle/>
          <a:p>
            <a:pPr algn="ctr" fontAlgn="t"/>
            <a:r>
              <a:rPr lang="ru-RU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ООО «Энергомонтажсервис-2» (ООО «ЭМС-2»)</a:t>
            </a:r>
            <a:br>
              <a:rPr lang="ru-RU" sz="2800" b="1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117452, г. Москва, Черноморский б-р, дом 17, корпус 1, этаж. 4, помещение 2, ком. 7.</a:t>
            </a:r>
            <a:br>
              <a:rPr lang="ru-RU" sz="2800" b="1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График работы:</a:t>
            </a:r>
            <a:r>
              <a:rPr lang="en-US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 c 9:00 до 18:00 пн.-пт.</a:t>
            </a:r>
            <a:br>
              <a:rPr lang="ru-RU" sz="2800" b="1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Телефон/Факс: +7 (495) 318-87-77</a:t>
            </a:r>
            <a:endParaRPr lang="ru-RU" sz="2000" b="1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EF0259-3819-FC55-2836-ED1FEF79C7B7}"/>
              </a:ext>
            </a:extLst>
          </p:cNvPr>
          <p:cNvSpPr txBox="1"/>
          <p:nvPr/>
        </p:nvSpPr>
        <p:spPr>
          <a:xfrm>
            <a:off x="2015716" y="3856222"/>
            <a:ext cx="5112568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ru-RU" sz="1800" b="1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E-mail:</a:t>
            </a:r>
            <a:r>
              <a:rPr lang="en-US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info@emc-2.ru</a:t>
            </a:r>
            <a:br>
              <a:rPr lang="en-US" sz="3200" b="1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www.em</a:t>
            </a:r>
            <a:r>
              <a:rPr lang="ru-RU" sz="3200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en-US" sz="3200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-2.ru</a:t>
            </a:r>
            <a:endParaRPr lang="ru-RU" sz="3200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45F83AA-FEA6-0854-A7DA-9D853C34692E}"/>
              </a:ext>
            </a:extLst>
          </p:cNvPr>
          <p:cNvSpPr txBox="1">
            <a:spLocks/>
          </p:cNvSpPr>
          <p:nvPr/>
        </p:nvSpPr>
        <p:spPr>
          <a:xfrm>
            <a:off x="6804248" y="6535375"/>
            <a:ext cx="2511896" cy="2606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ЭМС-А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РФ</a:t>
            </a:r>
          </a:p>
        </p:txBody>
      </p:sp>
    </p:spTree>
    <p:extLst>
      <p:ext uri="{BB962C8B-B14F-4D97-AF65-F5344CB8AC3E}">
        <p14:creationId xmlns:p14="http://schemas.microsoft.com/office/powerpoint/2010/main" val="1277377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F2F835C-C9DE-CEFE-F126-6F02FE8957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53" y="1412776"/>
            <a:ext cx="8027694" cy="4853503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57654" y="652859"/>
            <a:ext cx="5940660" cy="663164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Энергетическая модульная система типа</a:t>
            </a:r>
            <a:b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«ЭМС-А»</a:t>
            </a:r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0551" y="1772816"/>
            <a:ext cx="7794866" cy="3600400"/>
          </a:xfrm>
        </p:spPr>
        <p:txBody>
          <a:bodyPr>
            <a:normAutofit fontScale="25000" lnSpcReduction="20000"/>
          </a:bodyPr>
          <a:lstStyle/>
          <a:p>
            <a:pPr indent="180340" algn="ctr">
              <a:lnSpc>
                <a:spcPct val="107000"/>
              </a:lnSpc>
              <a:spcAft>
                <a:spcPts val="800"/>
              </a:spcAft>
            </a:pPr>
            <a:r>
              <a:rPr lang="ru-RU" sz="8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Энергетическая модульная система (автономная) (далее по тексту - «ЭМС-А», изделие, устройство), предназначена для питания электроэнергией различных потребителей.</a:t>
            </a:r>
          </a:p>
          <a:p>
            <a:pPr indent="180340" algn="ctr">
              <a:lnSpc>
                <a:spcPct val="107000"/>
              </a:lnSpc>
              <a:spcAft>
                <a:spcPts val="800"/>
              </a:spcAft>
            </a:pPr>
            <a:r>
              <a:rPr lang="ru-RU" sz="8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Спектр исполнительных модулей (подключаемого оборудования) очень широкий, например</a:t>
            </a:r>
            <a:r>
              <a:rPr lang="ru-RU" sz="8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система светового ограждения высотных и протяженных объектов, модуль IP-видеонаблюдения, метеостанция, приемо-передающие устройства, система освещения автомобильных дорог, система контроля движения и др. </a:t>
            </a:r>
            <a:endParaRPr lang="en-US" sz="8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>
              <a:lnSpc>
                <a:spcPct val="107000"/>
              </a:lnSpc>
              <a:spcAft>
                <a:spcPts val="800"/>
              </a:spcAft>
            </a:pPr>
            <a:r>
              <a:rPr lang="ru-RU" sz="8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Энергетическая модульная система (автономная) «ЭМС-А» может быть применена в энергетике, сельском хозяйстве, промышленности и других отраслях.</a:t>
            </a:r>
          </a:p>
          <a:p>
            <a:pPr indent="180340" algn="just">
              <a:lnSpc>
                <a:spcPct val="107000"/>
              </a:lnSpc>
              <a:spcAft>
                <a:spcPts val="800"/>
              </a:spcAft>
            </a:pPr>
            <a:endParaRPr lang="ru-RU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97B707C-B791-4A0A-9FC5-F734624D1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39952" y="6459786"/>
            <a:ext cx="288032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896245BD-DF50-93ED-8FED-61D2EDF4350D}"/>
              </a:ext>
            </a:extLst>
          </p:cNvPr>
          <p:cNvSpPr txBox="1">
            <a:spLocks/>
          </p:cNvSpPr>
          <p:nvPr/>
        </p:nvSpPr>
        <p:spPr>
          <a:xfrm>
            <a:off x="6804248" y="6535375"/>
            <a:ext cx="2511896" cy="2606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ЭМС-А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РФ</a:t>
            </a:r>
          </a:p>
        </p:txBody>
      </p:sp>
    </p:spTree>
    <p:extLst>
      <p:ext uri="{BB962C8B-B14F-4D97-AF65-F5344CB8AC3E}">
        <p14:creationId xmlns:p14="http://schemas.microsoft.com/office/powerpoint/2010/main" val="2101650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CEE2F8-6B3E-0DB6-3783-56F86C9554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53" y="1412776"/>
            <a:ext cx="8027694" cy="4853503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996931"/>
            <a:ext cx="8029600" cy="1792109"/>
          </a:xfrm>
        </p:spPr>
        <p:txBody>
          <a:bodyPr>
            <a:noAutofit/>
          </a:bodyPr>
          <a:lstStyle/>
          <a:p>
            <a:pPr marL="39688" lvl="2" indent="0" algn="ctr">
              <a:buNone/>
            </a:pPr>
            <a:r>
              <a:rPr lang="ru-RU" sz="2400" b="1" dirty="0"/>
              <a:t>ЭМС-А состоит из:</a:t>
            </a:r>
          </a:p>
          <a:p>
            <a:pPr marL="39688" lvl="0" indent="0">
              <a:buNone/>
            </a:pPr>
            <a:r>
              <a:rPr lang="ru-RU" b="1" dirty="0"/>
              <a:t>1. Единого модуля (солнечная панель и блок управления с АКБ);</a:t>
            </a:r>
          </a:p>
          <a:p>
            <a:pPr marL="39688" lvl="0" indent="0">
              <a:buNone/>
            </a:pPr>
            <a:r>
              <a:rPr lang="ru-RU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2. Сдвоенного заградительного огня</a:t>
            </a:r>
            <a:r>
              <a:rPr lang="ru-RU" b="1" dirty="0"/>
              <a:t>;</a:t>
            </a:r>
          </a:p>
          <a:p>
            <a:pPr marL="39688" indent="0">
              <a:buNone/>
            </a:pPr>
            <a:r>
              <a:rPr lang="ru-RU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3. Комплекта монтажных и установочных изделий.</a:t>
            </a: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2414F898-6BB9-4BF0-8CCA-9714E8962F55}"/>
              </a:ext>
            </a:extLst>
          </p:cNvPr>
          <p:cNvSpPr txBox="1">
            <a:spLocks/>
          </p:cNvSpPr>
          <p:nvPr/>
        </p:nvSpPr>
        <p:spPr>
          <a:xfrm>
            <a:off x="323528" y="844159"/>
            <a:ext cx="8517632" cy="498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03BF33B-FDF3-FA8F-72DE-72BB04182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21088"/>
            <a:ext cx="120967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7B8A3EE8-188E-2B44-4145-00970E850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389" y="4229100"/>
            <a:ext cx="1265499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ADA4C3A7-1DD8-B708-31A5-990EA2930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235792"/>
            <a:ext cx="12477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Рисунок 3" descr="Комплектация">
            <a:extLst>
              <a:ext uri="{FF2B5EF4-FFF2-40B4-BE49-F238E27FC236}">
                <a16:creationId xmlns:a16="http://schemas.microsoft.com/office/drawing/2014/main" id="{F1E6FCB4-6712-DEDC-31F3-BE268EB8D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402" y="4215853"/>
            <a:ext cx="1414870" cy="1570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C468BDFA-6091-F082-4492-3BDE28EAA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331" y="4235793"/>
            <a:ext cx="1310830" cy="1550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id="{FCED3574-7BD2-F13F-2B15-24874AC8B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39952" y="6459786"/>
            <a:ext cx="288032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 dirty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D4A6C1F0-198D-7782-E63C-97AA1B29A05B}"/>
              </a:ext>
            </a:extLst>
          </p:cNvPr>
          <p:cNvSpPr txBox="1">
            <a:spLocks/>
          </p:cNvSpPr>
          <p:nvPr/>
        </p:nvSpPr>
        <p:spPr>
          <a:xfrm>
            <a:off x="6804248" y="6535375"/>
            <a:ext cx="2511896" cy="2606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ЭМС-А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РФ</a:t>
            </a: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8AA19B02-9145-99AE-A5D3-42CA471F9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654" y="652859"/>
            <a:ext cx="5940660" cy="663164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Энергетическая модульная система типа</a:t>
            </a:r>
            <a:b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«ЭМС-А»</a:t>
            </a:r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528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4F6AE0-90BF-B028-6625-1F2CC6B25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53" y="1383809"/>
            <a:ext cx="8027694" cy="485350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004048" y="2132856"/>
            <a:ext cx="3744416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Возможности модульной системы </a:t>
            </a:r>
          </a:p>
          <a:p>
            <a:endParaRPr lang="ru-RU" sz="800" b="1" dirty="0"/>
          </a:p>
          <a:p>
            <a:r>
              <a:rPr lang="ru-RU" sz="1600" b="1" dirty="0"/>
              <a:t>позволяют масштабировать элементы системы, добавляя необходимые компоненты и функционал: </a:t>
            </a:r>
          </a:p>
          <a:p>
            <a:endParaRPr lang="ru-RU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1" dirty="0"/>
              <a:t>Дополнительные модули ЭМС-А;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1" dirty="0"/>
              <a:t>Солнечные панели;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1" dirty="0"/>
              <a:t>Ветрогенератор;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1" dirty="0"/>
              <a:t>Внешнее подключение заряда.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490DDFD-7E09-BC59-4CE3-888C3D909C0D}"/>
              </a:ext>
            </a:extLst>
          </p:cNvPr>
          <p:cNvSpPr txBox="1">
            <a:spLocks/>
          </p:cNvSpPr>
          <p:nvPr/>
        </p:nvSpPr>
        <p:spPr>
          <a:xfrm>
            <a:off x="6804248" y="6535375"/>
            <a:ext cx="2511896" cy="2606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ЭМС-А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РФ</a:t>
            </a:r>
          </a:p>
        </p:txBody>
      </p:sp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id="{3D227F3D-648A-26BF-AD23-EDE4A2290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39952" y="6459786"/>
            <a:ext cx="288032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 dirty="0"/>
          </a:p>
        </p:txBody>
      </p:sp>
      <p:sp>
        <p:nvSpPr>
          <p:cNvPr id="12" name="Заголовок 2">
            <a:extLst>
              <a:ext uri="{FF2B5EF4-FFF2-40B4-BE49-F238E27FC236}">
                <a16:creationId xmlns:a16="http://schemas.microsoft.com/office/drawing/2014/main" id="{5D221126-4D08-2256-8CDD-4D5671F88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654" y="652859"/>
            <a:ext cx="5940660" cy="663164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Энергетическая модульная система типа</a:t>
            </a:r>
            <a:b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«ЭМС-А»</a:t>
            </a:r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A90A6C1-5E3D-6E2D-8970-3473C8C0A4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28" y="1817972"/>
            <a:ext cx="4400320" cy="322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683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C5D9A9-DE9C-B143-805D-F6F463F130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53" y="1412776"/>
            <a:ext cx="8027694" cy="4853503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556792"/>
            <a:ext cx="5688632" cy="4497872"/>
          </a:xfrm>
        </p:spPr>
        <p:txBody>
          <a:bodyPr>
            <a:noAutofit/>
          </a:bodyPr>
          <a:lstStyle/>
          <a:p>
            <a:pPr marL="83820" lvl="2" indent="0" algn="ctr">
              <a:buNone/>
            </a:pPr>
            <a:r>
              <a:rPr lang="ru-RU" sz="2400" b="1" dirty="0"/>
              <a:t>ЕДИНЫЙ МОДУЛЬ</a:t>
            </a:r>
          </a:p>
          <a:p>
            <a:pPr marL="457200" lvl="1" indent="0">
              <a:lnSpc>
                <a:spcPct val="115000"/>
              </a:lnSpc>
              <a:buNone/>
            </a:pPr>
            <a:r>
              <a:rPr lang="ru-RU" sz="1200" b="1" dirty="0">
                <a:effectLst/>
                <a:ea typeface="Calibri" panose="020F0502020204030204" pitchFamily="34" charset="0"/>
              </a:rPr>
              <a:t>                                                      </a:t>
            </a:r>
            <a:r>
              <a:rPr lang="en-US" sz="1500" b="1" dirty="0">
                <a:effectLst/>
                <a:ea typeface="Calibri" panose="020F0502020204030204" pitchFamily="34" charset="0"/>
              </a:rPr>
              <a:t>Состав </a:t>
            </a:r>
            <a:r>
              <a:rPr lang="ru-RU" sz="1500" b="1" dirty="0">
                <a:effectLst/>
                <a:ea typeface="Calibri" panose="020F0502020204030204" pitchFamily="34" charset="0"/>
              </a:rPr>
              <a:t>модуля</a:t>
            </a:r>
            <a:r>
              <a:rPr lang="en-US" sz="1500" b="1" dirty="0">
                <a:effectLst/>
                <a:ea typeface="Calibri" panose="020F0502020204030204" pitchFamily="34" charset="0"/>
              </a:rPr>
              <a:t>:</a:t>
            </a:r>
            <a:endParaRPr lang="ru-RU" sz="1500" b="1" dirty="0">
              <a:ea typeface="Calibri" panose="020F0502020204030204" pitchFamily="34" charset="0"/>
            </a:endParaRPr>
          </a:p>
          <a:p>
            <a:pPr marL="457200" lvl="1" indent="0">
              <a:lnSpc>
                <a:spcPct val="115000"/>
              </a:lnSpc>
              <a:buNone/>
            </a:pPr>
            <a:r>
              <a:rPr lang="ru-RU" sz="1200" b="1" dirty="0">
                <a:effectLst/>
                <a:ea typeface="Calibri" panose="020F0502020204030204" pitchFamily="34" charset="0"/>
              </a:rPr>
              <a:t>1. </a:t>
            </a:r>
            <a:r>
              <a:rPr lang="ru-RU" sz="1200" b="1" dirty="0" err="1">
                <a:effectLst/>
                <a:ea typeface="Calibri" panose="020F0502020204030204" pitchFamily="34" charset="0"/>
              </a:rPr>
              <a:t>Термоблок</a:t>
            </a:r>
            <a:r>
              <a:rPr lang="ru-RU" sz="1200" b="1" dirty="0">
                <a:effectLst/>
                <a:ea typeface="Calibri" panose="020F0502020204030204" pitchFamily="34" charset="0"/>
              </a:rPr>
              <a:t> с АКБ и контроллером для управления работой системы.</a:t>
            </a:r>
            <a:endParaRPr lang="ru-RU" sz="1200" b="1" dirty="0">
              <a:ea typeface="Calibri" panose="020F0502020204030204" pitchFamily="34" charset="0"/>
            </a:endParaRPr>
          </a:p>
          <a:p>
            <a:pPr marL="457200" lvl="1" indent="0">
              <a:lnSpc>
                <a:spcPct val="115000"/>
              </a:lnSpc>
              <a:buNone/>
            </a:pPr>
            <a:r>
              <a:rPr lang="ru-RU" sz="1200" b="1" dirty="0">
                <a:effectLst/>
                <a:ea typeface="Calibri" panose="020F0502020204030204" pitchFamily="34" charset="0"/>
              </a:rPr>
              <a:t>2. Солнечная панель </a:t>
            </a:r>
            <a:r>
              <a:rPr lang="ru-RU" sz="1200" b="1" dirty="0">
                <a:ea typeface="Calibri" panose="020F0502020204030204" pitchFamily="34" charset="0"/>
              </a:rPr>
              <a:t>(моно/поли-кристаллическая, с защитным закаленным  стеклом) в </a:t>
            </a:r>
            <a:r>
              <a:rPr lang="ru-RU" sz="1200" b="1" dirty="0">
                <a:effectLst/>
                <a:ea typeface="Calibri" panose="020F0502020204030204" pitchFamily="34" charset="0"/>
              </a:rPr>
              <a:t>стальной раме. </a:t>
            </a:r>
          </a:p>
          <a:p>
            <a:pPr marL="457200" lvl="1" indent="0">
              <a:lnSpc>
                <a:spcPct val="115000"/>
              </a:lnSpc>
              <a:buNone/>
            </a:pPr>
            <a:r>
              <a:rPr lang="ru-RU" sz="1200" b="1" dirty="0">
                <a:ea typeface="Calibri" panose="020F0502020204030204" pitchFamily="34" charset="0"/>
              </a:rPr>
              <a:t>	2.1. </a:t>
            </a:r>
            <a:r>
              <a:rPr lang="en-US" sz="1200" b="1" dirty="0" err="1">
                <a:ea typeface="Calibri" panose="020F0502020204030204" pitchFamily="34" charset="0"/>
              </a:rPr>
              <a:t>Размер</a:t>
            </a:r>
            <a:r>
              <a:rPr lang="en-US" sz="1200" b="1" dirty="0">
                <a:ea typeface="Calibri" panose="020F0502020204030204" pitchFamily="34" charset="0"/>
              </a:rPr>
              <a:t>: </a:t>
            </a:r>
            <a:r>
              <a:rPr lang="ru-RU" sz="1200" b="1" dirty="0">
                <a:ea typeface="Calibri" panose="020F0502020204030204" pitchFamily="34" charset="0"/>
              </a:rPr>
              <a:t>1500</a:t>
            </a:r>
            <a:r>
              <a:rPr lang="en-US" sz="1200" b="1" dirty="0">
                <a:ea typeface="Calibri" panose="020F0502020204030204" pitchFamily="34" charset="0"/>
              </a:rPr>
              <a:t>х</a:t>
            </a:r>
            <a:r>
              <a:rPr lang="ru-RU" sz="1200" b="1" dirty="0">
                <a:ea typeface="Calibri" panose="020F0502020204030204" pitchFamily="34" charset="0"/>
              </a:rPr>
              <a:t>700</a:t>
            </a:r>
            <a:r>
              <a:rPr lang="en-US" sz="1200" b="1" dirty="0">
                <a:ea typeface="Calibri" panose="020F0502020204030204" pitchFamily="34" charset="0"/>
              </a:rPr>
              <a:t>х</a:t>
            </a:r>
            <a:r>
              <a:rPr lang="ru-RU" sz="1200" b="1" dirty="0">
                <a:ea typeface="Calibri" panose="020F0502020204030204" pitchFamily="34" charset="0"/>
              </a:rPr>
              <a:t>40</a:t>
            </a:r>
            <a:r>
              <a:rPr lang="en-US" sz="1200" b="1" dirty="0">
                <a:ea typeface="Calibri" panose="020F0502020204030204" pitchFamily="34" charset="0"/>
              </a:rPr>
              <a:t> </a:t>
            </a:r>
            <a:r>
              <a:rPr lang="en-US" sz="1200" b="1" dirty="0" err="1">
                <a:ea typeface="Calibri" panose="020F0502020204030204" pitchFamily="34" charset="0"/>
              </a:rPr>
              <a:t>мм</a:t>
            </a:r>
            <a:r>
              <a:rPr lang="ru-RU" sz="1200" b="1" dirty="0">
                <a:ea typeface="Calibri" panose="020F0502020204030204" pitchFamily="34" charset="0"/>
              </a:rPr>
              <a:t>;</a:t>
            </a:r>
            <a:endParaRPr lang="ru-RU" sz="1200" b="1" dirty="0">
              <a:ea typeface="Times New Roman" panose="02020603050405020304" pitchFamily="18" charset="0"/>
            </a:endParaRPr>
          </a:p>
          <a:p>
            <a:pPr marL="457200" lvl="1" indent="0">
              <a:lnSpc>
                <a:spcPct val="115000"/>
              </a:lnSpc>
              <a:buNone/>
            </a:pPr>
            <a:r>
              <a:rPr lang="ru-RU" sz="1200" b="1" dirty="0">
                <a:effectLst/>
                <a:ea typeface="Calibri" panose="020F0502020204030204" pitchFamily="34" charset="0"/>
              </a:rPr>
              <a:t>	2.2. Мощность панели: не менее 170 (200) Вт.</a:t>
            </a:r>
            <a:endParaRPr lang="ru-RU" sz="1200" b="1" dirty="0">
              <a:ea typeface="Calibri" panose="020F0502020204030204" pitchFamily="34" charset="0"/>
            </a:endParaRPr>
          </a:p>
          <a:p>
            <a:pPr marL="457200" lvl="1" indent="0">
              <a:lnSpc>
                <a:spcPct val="115000"/>
              </a:lnSpc>
              <a:buNone/>
            </a:pPr>
            <a:r>
              <a:rPr lang="ru-RU" sz="1200" b="1" dirty="0">
                <a:ea typeface="Calibri" panose="020F0502020204030204" pitchFamily="34" charset="0"/>
              </a:rPr>
              <a:t>3. Аккумуляторная батарея (напряжением 12В, тип и емкость определяются под конкретное решение и комплектацию):</a:t>
            </a:r>
          </a:p>
          <a:p>
            <a:pPr marL="457200" lvl="1" indent="0">
              <a:lnSpc>
                <a:spcPct val="115000"/>
              </a:lnSpc>
              <a:buNone/>
            </a:pPr>
            <a:r>
              <a:rPr lang="ru-RU" sz="1200" b="1" dirty="0">
                <a:ea typeface="Calibri" panose="020F0502020204030204" pitchFamily="34" charset="0"/>
              </a:rPr>
              <a:t>	3.1. </a:t>
            </a:r>
            <a:r>
              <a:rPr lang="ru-RU" sz="1200" b="1" dirty="0"/>
              <a:t>Литий-</a:t>
            </a:r>
            <a:r>
              <a:rPr lang="ru-RU" sz="1200" b="1" dirty="0" err="1"/>
              <a:t>титанатная</a:t>
            </a:r>
            <a:r>
              <a:rPr lang="ru-RU" sz="1200" b="1" dirty="0"/>
              <a:t> (LTО) батарея емкостью 40Ач – 1 (2) шт., </a:t>
            </a:r>
          </a:p>
          <a:p>
            <a:pPr marL="457200" lvl="1" indent="0">
              <a:lnSpc>
                <a:spcPct val="115000"/>
              </a:lnSpc>
              <a:buNone/>
            </a:pPr>
            <a:r>
              <a:rPr lang="ru-RU" sz="1200" b="1" dirty="0"/>
              <a:t>                     количество циклов (заряд-разряд) – не менее 15 000; </a:t>
            </a:r>
          </a:p>
          <a:p>
            <a:pPr marL="457200" lvl="1" indent="0">
              <a:lnSpc>
                <a:spcPct val="115000"/>
              </a:lnSpc>
              <a:buNone/>
            </a:pPr>
            <a:r>
              <a:rPr lang="ru-RU" sz="1200" b="1" dirty="0"/>
              <a:t>                     температурный режим – от -40 до +60 градусов.</a:t>
            </a:r>
            <a:endParaRPr lang="ru-RU" sz="1200" b="1" dirty="0">
              <a:ea typeface="Calibri" panose="020F0502020204030204" pitchFamily="34" charset="0"/>
            </a:endParaRPr>
          </a:p>
          <a:p>
            <a:pPr marL="457200" lvl="1" indent="0">
              <a:lnSpc>
                <a:spcPct val="115000"/>
              </a:lnSpc>
              <a:buNone/>
            </a:pPr>
            <a:r>
              <a:rPr lang="ru-RU" sz="1200" b="1" dirty="0">
                <a:ea typeface="Calibri" panose="020F0502020204030204" pitchFamily="34" charset="0"/>
              </a:rPr>
              <a:t>	3.2. Свинцово-кислотная, герметизированная, емкостью до 54 </a:t>
            </a:r>
            <a:r>
              <a:rPr lang="ru-RU" sz="1200" b="1" dirty="0" err="1">
                <a:ea typeface="Calibri" panose="020F0502020204030204" pitchFamily="34" charset="0"/>
              </a:rPr>
              <a:t>Ач</a:t>
            </a:r>
            <a:r>
              <a:rPr lang="ru-RU" sz="1200" b="1" dirty="0">
                <a:ea typeface="Calibri" panose="020F0502020204030204" pitchFamily="34" charset="0"/>
              </a:rPr>
              <a:t>;</a:t>
            </a:r>
          </a:p>
          <a:p>
            <a:pPr marL="457200" lvl="1" indent="0">
              <a:lnSpc>
                <a:spcPct val="115000"/>
              </a:lnSpc>
              <a:buNone/>
            </a:pPr>
            <a:r>
              <a:rPr lang="ru-RU" sz="1200" b="1" dirty="0">
                <a:effectLst/>
                <a:ea typeface="Calibri" panose="020F0502020204030204" pitchFamily="34" charset="0"/>
              </a:rPr>
              <a:t>4. </a:t>
            </a:r>
            <a:r>
              <a:rPr lang="en-US" sz="1200" b="1" dirty="0" err="1">
                <a:effectLst/>
                <a:ea typeface="Calibri" panose="020F0502020204030204" pitchFamily="34" charset="0"/>
              </a:rPr>
              <a:t>Рама</a:t>
            </a:r>
            <a:r>
              <a:rPr lang="ru-RU" sz="1200" b="1" dirty="0">
                <a:effectLst/>
                <a:ea typeface="Calibri" panose="020F0502020204030204" pitchFamily="34" charset="0"/>
              </a:rPr>
              <a:t> модуля: стальная, усиленная, окрашенная.</a:t>
            </a:r>
            <a:endParaRPr lang="ru-RU" sz="1200" b="1" dirty="0">
              <a:ea typeface="Calibri" panose="020F0502020204030204" pitchFamily="34" charset="0"/>
            </a:endParaRPr>
          </a:p>
          <a:p>
            <a:pPr marL="457200" lvl="1" indent="0">
              <a:lnSpc>
                <a:spcPct val="115000"/>
              </a:lnSpc>
              <a:buNone/>
            </a:pPr>
            <a:r>
              <a:rPr lang="ru-RU" sz="1200" b="1" dirty="0">
                <a:effectLst/>
                <a:ea typeface="Calibri" panose="020F0502020204030204" pitchFamily="34" charset="0"/>
              </a:rPr>
              <a:t>5. Вес:  от 42 до 48 кг (зависит от комплектации).</a:t>
            </a:r>
            <a:endParaRPr lang="ru-RU" sz="1200" b="1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D162E0A3-D10A-7D23-EE4D-60F3ADF30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468" y="1542088"/>
            <a:ext cx="1674012" cy="216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id="{B5C58044-C075-788C-668E-285579742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39952" y="6459786"/>
            <a:ext cx="288032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 dirty="0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D92D60E1-7009-A955-7188-642420952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460" y="3825716"/>
            <a:ext cx="1662019" cy="205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D1CCD51-9C46-A074-B7C1-C04BDA0D92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530337"/>
            <a:ext cx="885825" cy="4346935"/>
          </a:xfrm>
          <a:prstGeom prst="rect">
            <a:avLst/>
          </a:prstGeom>
        </p:spPr>
      </p:pic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A06B5233-D757-0BB7-C76A-641D50DD9557}"/>
              </a:ext>
            </a:extLst>
          </p:cNvPr>
          <p:cNvSpPr txBox="1">
            <a:spLocks/>
          </p:cNvSpPr>
          <p:nvPr/>
        </p:nvSpPr>
        <p:spPr>
          <a:xfrm>
            <a:off x="6804248" y="6535375"/>
            <a:ext cx="2511896" cy="2606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ЭМС-А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РФ</a:t>
            </a:r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A48F3449-8564-BC82-FBFA-78EED35F6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654" y="652859"/>
            <a:ext cx="5940660" cy="663164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Энергетическая модульная система типа</a:t>
            </a:r>
            <a:b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«ЭМС-А»</a:t>
            </a:r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449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2ACDB5-807D-1390-D84A-3B9261F0E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53" y="1412776"/>
            <a:ext cx="8027694" cy="4853503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58152" y="2060848"/>
            <a:ext cx="5381999" cy="3096344"/>
          </a:xfrm>
        </p:spPr>
        <p:txBody>
          <a:bodyPr>
            <a:noAutofit/>
          </a:bodyPr>
          <a:lstStyle/>
          <a:p>
            <a:pPr marL="83820" lvl="2" indent="0" algn="ctr">
              <a:buNone/>
            </a:pPr>
            <a:r>
              <a:rPr lang="ru-RU" sz="2400" b="1" dirty="0"/>
              <a:t>ЗАГРАДИТЕЛЬНЫЕ ОГНИ</a:t>
            </a:r>
          </a:p>
          <a:p>
            <a:pPr marL="83820" lvl="2" indent="0" algn="ctr">
              <a:buNone/>
            </a:pPr>
            <a:endParaRPr lang="ru-RU" sz="1100" b="1" dirty="0"/>
          </a:p>
          <a:p>
            <a:pPr marL="457200" lvl="1" indent="0">
              <a:lnSpc>
                <a:spcPct val="115000"/>
              </a:lnSpc>
              <a:buNone/>
            </a:pPr>
            <a:r>
              <a:rPr lang="ru-RU" sz="1500" b="1" dirty="0">
                <a:effectLst/>
                <a:ea typeface="Calibri" panose="020F0502020204030204" pitchFamily="34" charset="0"/>
              </a:rPr>
              <a:t>1. Красного свечения, силой света не менее 10 кд;</a:t>
            </a:r>
            <a:endParaRPr lang="ru-RU" sz="1500" b="1" dirty="0">
              <a:effectLst/>
              <a:ea typeface="Times New Roman" panose="02020603050405020304" pitchFamily="18" charset="0"/>
            </a:endParaRPr>
          </a:p>
          <a:p>
            <a:pPr marL="457200" lvl="1" indent="0">
              <a:lnSpc>
                <a:spcPct val="115000"/>
              </a:lnSpc>
              <a:buNone/>
            </a:pPr>
            <a:r>
              <a:rPr lang="ru-RU" sz="1500" b="1" dirty="0">
                <a:effectLst/>
                <a:ea typeface="Calibri" panose="020F0502020204030204" pitchFamily="34" charset="0"/>
              </a:rPr>
              <a:t>2. Потребляемая мощность лампы – не более 4 Вт.;</a:t>
            </a:r>
          </a:p>
          <a:p>
            <a:pPr marL="457200" lvl="1" indent="0">
              <a:lnSpc>
                <a:spcPct val="115000"/>
              </a:lnSpc>
              <a:buNone/>
            </a:pPr>
            <a:r>
              <a:rPr lang="ru-RU" sz="1500" b="1" dirty="0">
                <a:ea typeface="Times New Roman" panose="02020603050405020304" pitchFamily="18" charset="0"/>
              </a:rPr>
              <a:t>3. Стойка кронштейна изготовлена из </a:t>
            </a:r>
            <a:r>
              <a:rPr lang="ru-RU" sz="1500" b="1" u="sng" dirty="0">
                <a:ea typeface="Times New Roman" panose="02020603050405020304" pitchFamily="18" charset="0"/>
              </a:rPr>
              <a:t>диэлектрического материала</a:t>
            </a:r>
            <a:r>
              <a:rPr lang="ru-RU" sz="1500" b="1" dirty="0">
                <a:ea typeface="Times New Roman" panose="02020603050405020304" pitchFamily="18" charset="0"/>
              </a:rPr>
              <a:t> для защиты ламп от воздействия электрических разрядов;</a:t>
            </a:r>
            <a:endParaRPr lang="ru-RU" sz="1500" b="1" dirty="0">
              <a:effectLst/>
              <a:ea typeface="Times New Roman" panose="02020603050405020304" pitchFamily="18" charset="0"/>
            </a:endParaRPr>
          </a:p>
          <a:p>
            <a:pPr marL="457200" lvl="1" indent="0">
              <a:lnSpc>
                <a:spcPct val="115000"/>
              </a:lnSpc>
              <a:buNone/>
            </a:pPr>
            <a:r>
              <a:rPr lang="ru-RU" sz="1500" b="1" dirty="0">
                <a:effectLst/>
                <a:ea typeface="Calibri" panose="020F0502020204030204" pitchFamily="34" charset="0"/>
              </a:rPr>
              <a:t>4. Климатическое исполнение: УХЛ1, ГОСТ 15150;</a:t>
            </a:r>
            <a:endParaRPr lang="ru-RU" sz="1500" b="1" dirty="0">
              <a:effectLst/>
              <a:ea typeface="Times New Roman" panose="02020603050405020304" pitchFamily="18" charset="0"/>
            </a:endParaRPr>
          </a:p>
          <a:p>
            <a:pPr marL="457200" lvl="1" indent="0">
              <a:lnSpc>
                <a:spcPct val="115000"/>
              </a:lnSpc>
              <a:buNone/>
            </a:pPr>
            <a:r>
              <a:rPr lang="ru-RU" sz="1500" b="1" dirty="0">
                <a:effectLst/>
                <a:ea typeface="Calibri" panose="020F0502020204030204" pitchFamily="34" charset="0"/>
              </a:rPr>
              <a:t>5. Степень защиты: IP65, ГОСТ 14254;</a:t>
            </a:r>
            <a:endParaRPr lang="ru-RU" sz="1500" b="1" dirty="0">
              <a:effectLst/>
              <a:ea typeface="Times New Roman" panose="02020603050405020304" pitchFamily="18" charset="0"/>
            </a:endParaRPr>
          </a:p>
          <a:p>
            <a:pPr marL="83820" lvl="2" indent="0" algn="ctr">
              <a:buNone/>
            </a:pPr>
            <a:endParaRPr lang="ru-RU" sz="2400" b="1" dirty="0"/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E913DD22-3D1E-5CCB-9E38-2B4A3E1F4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060848"/>
            <a:ext cx="2503834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id="{B11F249C-C3BE-3164-ECE6-592807235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39952" y="6459786"/>
            <a:ext cx="288032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FB3647D0-AFB5-63E5-B6E0-CE590454494B}"/>
              </a:ext>
            </a:extLst>
          </p:cNvPr>
          <p:cNvSpPr txBox="1">
            <a:spLocks/>
          </p:cNvSpPr>
          <p:nvPr/>
        </p:nvSpPr>
        <p:spPr>
          <a:xfrm>
            <a:off x="6804248" y="6535375"/>
            <a:ext cx="2511896" cy="2606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ЭМС-А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РФ</a:t>
            </a:r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8A78C31C-D542-B23F-61EC-394804B71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654" y="652859"/>
            <a:ext cx="5940660" cy="663164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Энергетическая модульная система типа</a:t>
            </a:r>
            <a:b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«ЭМС-А»</a:t>
            </a:r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004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375889-A980-3340-0D6E-959265D56C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53" y="1412776"/>
            <a:ext cx="8027694" cy="4853503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844824"/>
            <a:ext cx="5688632" cy="4032448"/>
          </a:xfrm>
        </p:spPr>
        <p:txBody>
          <a:bodyPr>
            <a:noAutofit/>
          </a:bodyPr>
          <a:lstStyle/>
          <a:p>
            <a:pPr marL="39688" indent="0" algn="ctr">
              <a:buNone/>
            </a:pPr>
            <a:r>
              <a:rPr lang="ru-RU" b="1" dirty="0">
                <a:effectLst/>
                <a:ea typeface="Calibri" panose="020F0502020204030204" pitchFamily="34" charset="0"/>
              </a:rPr>
              <a:t>КОМПЛЕКТ МОНТАЖНЫХ И УСТАНОВОЧНЫХ ИЗДЕЛИЙ</a:t>
            </a:r>
          </a:p>
          <a:p>
            <a:pPr marL="457200" lvl="1" indent="0">
              <a:lnSpc>
                <a:spcPct val="115000"/>
              </a:lnSpc>
              <a:buNone/>
            </a:pPr>
            <a:r>
              <a:rPr lang="ru-RU" sz="1400" b="1" dirty="0">
                <a:effectLst/>
                <a:ea typeface="Calibri" panose="020F0502020204030204" pitchFamily="34" charset="0"/>
              </a:rPr>
              <a:t>1. Крепеж: комплект для установки </a:t>
            </a:r>
            <a:r>
              <a:rPr lang="ru-RU" sz="1400" b="1" dirty="0">
                <a:ea typeface="Calibri" panose="020F0502020204030204" pitchFamily="34" charset="0"/>
              </a:rPr>
              <a:t>и подключения модулей и </a:t>
            </a:r>
            <a:r>
              <a:rPr lang="ru-RU" sz="1400" b="1" dirty="0">
                <a:effectLst/>
                <a:ea typeface="Calibri" panose="020F0502020204030204" pitchFamily="34" charset="0"/>
              </a:rPr>
              <a:t>кронштейна с заградительными огнями;</a:t>
            </a:r>
            <a:endParaRPr lang="ru-RU" sz="1400" b="1" dirty="0">
              <a:effectLst/>
              <a:ea typeface="Times New Roman" panose="02020603050405020304" pitchFamily="18" charset="0"/>
            </a:endParaRPr>
          </a:p>
          <a:p>
            <a:pPr marL="457200" lvl="1" indent="0">
              <a:lnSpc>
                <a:spcPct val="115000"/>
              </a:lnSpc>
              <a:buNone/>
            </a:pPr>
            <a:r>
              <a:rPr lang="ru-RU" sz="1400" b="1" dirty="0">
                <a:effectLst/>
                <a:ea typeface="Calibri" panose="020F0502020204030204" pitchFamily="34" charset="0"/>
              </a:rPr>
              <a:t>2. Комплект установочного крепежа разрабатывается отдельно для конкретного типа опоры;</a:t>
            </a:r>
            <a:endParaRPr lang="ru-RU" sz="1400" b="1" dirty="0">
              <a:effectLst/>
              <a:ea typeface="Times New Roman" panose="02020603050405020304" pitchFamily="18" charset="0"/>
            </a:endParaRPr>
          </a:p>
          <a:p>
            <a:pPr marL="457200" lvl="1" indent="0">
              <a:lnSpc>
                <a:spcPct val="115000"/>
              </a:lnSpc>
              <a:buNone/>
            </a:pPr>
            <a:r>
              <a:rPr lang="ru-RU" sz="1400" b="1" dirty="0">
                <a:effectLst/>
                <a:ea typeface="Calibri" panose="020F0502020204030204" pitchFamily="34" charset="0"/>
              </a:rPr>
              <a:t>3. Соединительный силовой кабель, для подключения элементов системы;</a:t>
            </a:r>
            <a:endParaRPr lang="ru-RU" sz="1400" b="1" dirty="0">
              <a:effectLst/>
              <a:ea typeface="Times New Roman" panose="02020603050405020304" pitchFamily="18" charset="0"/>
            </a:endParaRPr>
          </a:p>
          <a:p>
            <a:pPr marL="457200" lvl="1" indent="0">
              <a:lnSpc>
                <a:spcPct val="115000"/>
              </a:lnSpc>
              <a:buNone/>
            </a:pPr>
            <a:r>
              <a:rPr lang="ru-RU" sz="1400" b="1" dirty="0">
                <a:effectLst/>
                <a:ea typeface="Calibri" panose="020F0502020204030204" pitchFamily="34" charset="0"/>
              </a:rPr>
              <a:t>4. Металлорукав: в ПВХ изоляции, для защиты соединительных кабелей;</a:t>
            </a:r>
            <a:endParaRPr lang="ru-RU" sz="1400" b="1" dirty="0">
              <a:effectLst/>
              <a:ea typeface="Times New Roman" panose="02020603050405020304" pitchFamily="18" charset="0"/>
            </a:endParaRPr>
          </a:p>
          <a:p>
            <a:pPr marL="457200" lvl="1" indent="0">
              <a:lnSpc>
                <a:spcPct val="115000"/>
              </a:lnSpc>
              <a:buNone/>
            </a:pPr>
            <a:r>
              <a:rPr lang="ru-RU" sz="1400" b="1" dirty="0">
                <a:effectLst/>
                <a:ea typeface="Calibri" panose="020F0502020204030204" pitchFamily="34" charset="0"/>
              </a:rPr>
              <a:t>5. Разъемы: металлические, герметизированные, для корректного монтажа и защиты соединений.</a:t>
            </a:r>
            <a:endParaRPr lang="ru-RU" sz="1400" b="1" dirty="0">
              <a:effectLst/>
              <a:ea typeface="Times New Roman" panose="02020603050405020304" pitchFamily="18" charset="0"/>
            </a:endParaRPr>
          </a:p>
          <a:p>
            <a:pPr marL="457200" lvl="1" indent="0">
              <a:lnSpc>
                <a:spcPct val="115000"/>
              </a:lnSpc>
              <a:buNone/>
            </a:pPr>
            <a:r>
              <a:rPr lang="ru-RU" sz="1400" b="1" dirty="0">
                <a:effectLst/>
                <a:ea typeface="Calibri" panose="020F0502020204030204" pitchFamily="34" charset="0"/>
              </a:rPr>
              <a:t>6. Стяжки: металлические в ПВХ изоляции, для крепления соединительных  кабелей к опорам.</a:t>
            </a:r>
            <a:endParaRPr lang="ru-RU" sz="1400" b="1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2050" name="Рисунок 3" descr="Комплектация">
            <a:extLst>
              <a:ext uri="{FF2B5EF4-FFF2-40B4-BE49-F238E27FC236}">
                <a16:creationId xmlns:a16="http://schemas.microsoft.com/office/drawing/2014/main" id="{88713A3C-3DC3-C3C4-B568-4F35074F4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182" y="1946981"/>
            <a:ext cx="1594218" cy="177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BE1B30C4-1E9C-207A-6882-1B30C4B71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959" y="3933056"/>
            <a:ext cx="1591441" cy="188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id="{BC4AF05B-6B30-707E-7428-D4DFB2EBF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39952" y="6459786"/>
            <a:ext cx="288032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CEE59045-5AD2-20CF-CAAC-0C74A6B44AD9}"/>
              </a:ext>
            </a:extLst>
          </p:cNvPr>
          <p:cNvSpPr txBox="1">
            <a:spLocks/>
          </p:cNvSpPr>
          <p:nvPr/>
        </p:nvSpPr>
        <p:spPr>
          <a:xfrm>
            <a:off x="6804248" y="6535375"/>
            <a:ext cx="2511896" cy="2606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ЭМС-А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РФ</a:t>
            </a:r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2F9CFCD8-51BD-BC9B-974B-723A583F2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654" y="652859"/>
            <a:ext cx="5940660" cy="663164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Энергетическая модульная система типа</a:t>
            </a:r>
            <a:b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«ЭМС-А»</a:t>
            </a:r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064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A2BF3E-8CAD-3548-A81C-13065CCA14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53" y="1412776"/>
            <a:ext cx="8027694" cy="4853503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303748" y="2120237"/>
            <a:ext cx="4248472" cy="3814906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Условное обозначение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ru-RU" dirty="0"/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2414F898-6BB9-4BF0-8CCA-9714E8962F55}"/>
              </a:ext>
            </a:extLst>
          </p:cNvPr>
          <p:cNvSpPr txBox="1">
            <a:spLocks/>
          </p:cNvSpPr>
          <p:nvPr/>
        </p:nvSpPr>
        <p:spPr>
          <a:xfrm>
            <a:off x="323528" y="844159"/>
            <a:ext cx="8517632" cy="498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Наименование и тип изделия, краткое описание</a:t>
            </a: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id="{0E6440A3-CA97-3412-AFFF-EA59AFEBD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39952" y="6459786"/>
            <a:ext cx="288032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0540956-7CDF-AD79-7392-16F3091D6489}"/>
              </a:ext>
            </a:extLst>
          </p:cNvPr>
          <p:cNvSpPr txBox="1">
            <a:spLocks/>
          </p:cNvSpPr>
          <p:nvPr/>
        </p:nvSpPr>
        <p:spPr>
          <a:xfrm>
            <a:off x="6804248" y="6535375"/>
            <a:ext cx="2511896" cy="2606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ЭМС-А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РФ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FB7FBAE-29F4-DED9-6432-5AD2ED8B90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764" y="2625330"/>
            <a:ext cx="4248472" cy="2537678"/>
          </a:xfrm>
          <a:prstGeom prst="rect">
            <a:avLst/>
          </a:prstGeom>
        </p:spPr>
      </p:pic>
      <p:sp>
        <p:nvSpPr>
          <p:cNvPr id="9" name="Заголовок 2">
            <a:extLst>
              <a:ext uri="{FF2B5EF4-FFF2-40B4-BE49-F238E27FC236}">
                <a16:creationId xmlns:a16="http://schemas.microsoft.com/office/drawing/2014/main" id="{EC1C36F0-70AF-D02B-1AEF-483A54E6B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654" y="652859"/>
            <a:ext cx="5940660" cy="663164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Энергетическая модульная система типа</a:t>
            </a:r>
            <a:b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«ЭМС-А»</a:t>
            </a:r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870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5F49991-3493-EF79-1EEC-5DB1191BEB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53" y="1412776"/>
            <a:ext cx="8027694" cy="4853503"/>
          </a:xfrm>
          <a:prstGeom prst="rect">
            <a:avLst/>
          </a:prstGeom>
        </p:spPr>
      </p:pic>
      <p:sp>
        <p:nvSpPr>
          <p:cNvPr id="13" name="Заголовок 2">
            <a:extLst>
              <a:ext uri="{FF2B5EF4-FFF2-40B4-BE49-F238E27FC236}">
                <a16:creationId xmlns:a16="http://schemas.microsoft.com/office/drawing/2014/main" id="{1EF1D4A3-4099-40E4-AC4E-281C03BEEB88}"/>
              </a:ext>
            </a:extLst>
          </p:cNvPr>
          <p:cNvSpPr txBox="1">
            <a:spLocks/>
          </p:cNvSpPr>
          <p:nvPr/>
        </p:nvSpPr>
        <p:spPr>
          <a:xfrm>
            <a:off x="5004048" y="1417004"/>
            <a:ext cx="280831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Сертификат соответствия </a:t>
            </a:r>
          </a:p>
          <a:p>
            <a:r>
              <a:rPr lang="ru-RU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ГОСТ Р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BAFBE23-3ABB-5A02-0B26-4E21E1C287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132856"/>
            <a:ext cx="2565732" cy="3625737"/>
          </a:xfrm>
          <a:prstGeom prst="rect">
            <a:avLst/>
          </a:prstGeom>
        </p:spPr>
      </p:pic>
      <p:sp>
        <p:nvSpPr>
          <p:cNvPr id="2" name="Номер слайда 3">
            <a:extLst>
              <a:ext uri="{FF2B5EF4-FFF2-40B4-BE49-F238E27FC236}">
                <a16:creationId xmlns:a16="http://schemas.microsoft.com/office/drawing/2014/main" id="{D01316AD-9926-627C-4F2B-B6D208A4B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39952" y="6459786"/>
            <a:ext cx="288032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F203B85-0E25-5EFD-9E17-FD382B9AE374}"/>
              </a:ext>
            </a:extLst>
          </p:cNvPr>
          <p:cNvSpPr txBox="1">
            <a:spLocks/>
          </p:cNvSpPr>
          <p:nvPr/>
        </p:nvSpPr>
        <p:spPr>
          <a:xfrm>
            <a:off x="6804248" y="6535375"/>
            <a:ext cx="2511896" cy="2606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ЭМС-А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РФ</a:t>
            </a:r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8BBC12A9-67EB-BF99-A206-578A25282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654" y="652859"/>
            <a:ext cx="5940660" cy="663164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Энергетическая модульная система типа</a:t>
            </a:r>
            <a:b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«ЭМС-А»</a:t>
            </a:r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180806C-9936-753F-5D66-1604DA91C4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4436893"/>
              </p:ext>
            </p:extLst>
          </p:nvPr>
        </p:nvGraphicFramePr>
        <p:xfrm>
          <a:off x="1259632" y="2082002"/>
          <a:ext cx="2619908" cy="3703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5" imgW="5667139" imgH="8010389" progId="Acrobat.Document.DC">
                  <p:embed/>
                </p:oleObj>
              </mc:Choice>
              <mc:Fallback>
                <p:oleObj name="Acrobat Document" r:id="rId5" imgW="5667139" imgH="8010389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59632" y="2082002"/>
                        <a:ext cx="2619908" cy="37034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53D59D57-BECD-D5A6-6891-038058D03BDA}"/>
              </a:ext>
            </a:extLst>
          </p:cNvPr>
          <p:cNvSpPr txBox="1">
            <a:spLocks/>
          </p:cNvSpPr>
          <p:nvPr/>
        </p:nvSpPr>
        <p:spPr>
          <a:xfrm>
            <a:off x="1165430" y="1417004"/>
            <a:ext cx="280831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Технические условия</a:t>
            </a:r>
          </a:p>
          <a:p>
            <a:r>
              <a:rPr lang="ru-RU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ЭМС-А</a:t>
            </a:r>
          </a:p>
        </p:txBody>
      </p:sp>
    </p:spTree>
    <p:extLst>
      <p:ext uri="{BB962C8B-B14F-4D97-AF65-F5344CB8AC3E}">
        <p14:creationId xmlns:p14="http://schemas.microsoft.com/office/powerpoint/2010/main" val="1093189919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850</TotalTime>
  <Words>681</Words>
  <Application>Microsoft Office PowerPoint</Application>
  <PresentationFormat>Экран (4:3)</PresentationFormat>
  <Paragraphs>90</Paragraphs>
  <Slides>10</Slides>
  <Notes>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Ретро</vt:lpstr>
      <vt:lpstr>Adobe Acrobat Document</vt:lpstr>
      <vt:lpstr>Энергетическая модульная система типа «ЭМС-А»</vt:lpstr>
      <vt:lpstr>Энергетическая модульная система типа «ЭМС-А»</vt:lpstr>
      <vt:lpstr>Энергетическая модульная система типа «ЭМС-А»</vt:lpstr>
      <vt:lpstr>Энергетическая модульная система типа «ЭМС-А»</vt:lpstr>
      <vt:lpstr>Энергетическая модульная система типа «ЭМС-А»</vt:lpstr>
      <vt:lpstr>Энергетическая модульная система типа «ЭМС-А»</vt:lpstr>
      <vt:lpstr>Энергетическая модульная система типа «ЭМС-А»</vt:lpstr>
      <vt:lpstr>Энергетическая модульная система типа «ЭМС-А»</vt:lpstr>
      <vt:lpstr>Энергетическая модульная система типа «ЭМС-А»</vt:lpstr>
      <vt:lpstr>ООО «Энергомонтажсервис-2» (ООО «ЭМС-2») 117452, г. Москва, Черноморский б-р, дом 17, корпус 1, этаж. 4, помещение 2, ком. 7. График работы:  c 9:00 до 18:00 пн.-пт. Телефон/Факс: +7 (495) 318-87-77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КЭМП</dc:title>
  <dc:creator>SVA</dc:creator>
  <cp:keywords>КЭМП</cp:keywords>
  <cp:lastModifiedBy>Дмитрий Костянов</cp:lastModifiedBy>
  <cp:revision>118</cp:revision>
  <cp:lastPrinted>2018-05-28T06:57:08Z</cp:lastPrinted>
  <dcterms:created xsi:type="dcterms:W3CDTF">2016-11-29T12:17:52Z</dcterms:created>
  <dcterms:modified xsi:type="dcterms:W3CDTF">2023-04-13T12:18:41Z</dcterms:modified>
</cp:coreProperties>
</file>